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6"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2" r:id="rId18"/>
    <p:sldId id="274" r:id="rId19"/>
    <p:sldId id="275" r:id="rId20"/>
    <p:sldId id="276" r:id="rId21"/>
    <p:sldId id="281" r:id="rId22"/>
    <p:sldId id="316" r:id="rId23"/>
    <p:sldId id="287" r:id="rId24"/>
    <p:sldId id="289" r:id="rId25"/>
    <p:sldId id="290" r:id="rId26"/>
    <p:sldId id="317" r:id="rId27"/>
    <p:sldId id="291" r:id="rId28"/>
    <p:sldId id="318" r:id="rId29"/>
    <p:sldId id="292" r:id="rId30"/>
    <p:sldId id="326" r:id="rId31"/>
    <p:sldId id="327" r:id="rId32"/>
    <p:sldId id="328" r:id="rId33"/>
    <p:sldId id="329" r:id="rId34"/>
    <p:sldId id="330" r:id="rId35"/>
    <p:sldId id="331" r:id="rId36"/>
    <p:sldId id="332" r:id="rId37"/>
    <p:sldId id="333" r:id="rId38"/>
    <p:sldId id="334" r:id="rId39"/>
    <p:sldId id="335" r:id="rId40"/>
    <p:sldId id="34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52" autoAdjust="0"/>
    <p:restoredTop sz="94660"/>
  </p:normalViewPr>
  <p:slideViewPr>
    <p:cSldViewPr>
      <p:cViewPr varScale="1">
        <p:scale>
          <a:sx n="83" d="100"/>
          <a:sy n="83" d="100"/>
        </p:scale>
        <p:origin x="-1450"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C00000"/>
                </a:solidFill>
              </a:rPr>
              <a:t>PHLOEM</a:t>
            </a:r>
            <a:endParaRPr lang="en-US" dirty="0">
              <a:solidFill>
                <a:srgbClr val="C00000"/>
              </a:solidFill>
            </a:endParaRPr>
          </a:p>
        </p:txBody>
      </p:sp>
      <p:sp>
        <p:nvSpPr>
          <p:cNvPr id="3" name="Subtitle 2"/>
          <p:cNvSpPr>
            <a:spLocks noGrp="1"/>
          </p:cNvSpPr>
          <p:nvPr>
            <p:ph type="subTitle" idx="1"/>
          </p:nvPr>
        </p:nvSpPr>
        <p:spPr/>
        <p:txBody>
          <a:bodyPr/>
          <a:lstStyle/>
          <a:p>
            <a:r>
              <a:rPr lang="en-US" b="1" dirty="0" smtClean="0">
                <a:solidFill>
                  <a:srgbClr val="FF0000"/>
                </a:solidFill>
                <a:latin typeface="Times New Roman" pitchFamily="18" charset="0"/>
                <a:cs typeface="Times New Roman" pitchFamily="18" charset="0"/>
              </a:rPr>
              <a:t>Presented By</a:t>
            </a:r>
          </a:p>
          <a:p>
            <a:r>
              <a:rPr lang="en-US" b="1" dirty="0" smtClean="0">
                <a:solidFill>
                  <a:srgbClr val="FF0000"/>
                </a:solidFill>
                <a:latin typeface="Times New Roman" pitchFamily="18" charset="0"/>
                <a:cs typeface="Times New Roman" pitchFamily="18" charset="0"/>
              </a:rPr>
              <a:t>Jipcy Mol.P</a:t>
            </a:r>
            <a:endParaRPr lang="en-US" b="1" dirty="0">
              <a:solidFill>
                <a:srgbClr val="FF00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ieve plate | plant anatomy | Britannica"/>
          <p:cNvPicPr>
            <a:picLocks noGrp="1"/>
          </p:cNvPicPr>
          <p:nvPr>
            <p:ph idx="1"/>
          </p:nvPr>
        </p:nvPicPr>
        <p:blipFill>
          <a:blip r:embed="rId2"/>
          <a:srcRect/>
          <a:stretch>
            <a:fillRect/>
          </a:stretch>
        </p:blipFill>
        <p:spPr bwMode="auto">
          <a:xfrm>
            <a:off x="1178588" y="1600200"/>
            <a:ext cx="6786824" cy="452596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SIEVE PLATE</a:t>
            </a:r>
            <a:endParaRPr lang="en-US" dirty="0">
              <a:solidFill>
                <a:srgbClr val="FF0000"/>
              </a:solidFill>
            </a:endParaRPr>
          </a:p>
        </p:txBody>
      </p:sp>
      <p:pic>
        <p:nvPicPr>
          <p:cNvPr id="4" name="Content Placeholder 3" descr="Phloem sieve plates in plant stem - Stock Image - B725/0281 - Science Photo  Library"/>
          <p:cNvPicPr>
            <a:picLocks noGrp="1"/>
          </p:cNvPicPr>
          <p:nvPr>
            <p:ph idx="1"/>
          </p:nvPr>
        </p:nvPicPr>
        <p:blipFill>
          <a:blip r:embed="rId2"/>
          <a:srcRect/>
          <a:stretch>
            <a:fillRect/>
          </a:stretch>
        </p:blipFill>
        <p:spPr bwMode="auto">
          <a:xfrm>
            <a:off x="1808053" y="1600200"/>
            <a:ext cx="5527894" cy="452596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The slightly depressed part of the sieve plate perforated by a cluster of sieve pores is called the </a:t>
            </a:r>
            <a:r>
              <a:rPr lang="en-US" dirty="0" smtClean="0">
                <a:solidFill>
                  <a:srgbClr val="0070C0"/>
                </a:solidFill>
              </a:rPr>
              <a:t>sieve area</a:t>
            </a:r>
            <a:r>
              <a:rPr lang="en-US" dirty="0" smtClean="0"/>
              <a:t>.</a:t>
            </a:r>
          </a:p>
          <a:p>
            <a:r>
              <a:rPr lang="en-US" dirty="0" smtClean="0"/>
              <a:t>Sieve plates with only a single sieve area are called simple sieve plate and those with several sieve areas are called compound </a:t>
            </a:r>
            <a:r>
              <a:rPr lang="en-US" dirty="0" smtClean="0">
                <a:solidFill>
                  <a:srgbClr val="00B050"/>
                </a:solidFill>
              </a:rPr>
              <a:t>sieve</a:t>
            </a:r>
            <a:r>
              <a:rPr lang="en-US" dirty="0" smtClean="0"/>
              <a:t> </a:t>
            </a:r>
            <a:r>
              <a:rPr lang="en-US" dirty="0" smtClean="0">
                <a:solidFill>
                  <a:srgbClr val="92D050"/>
                </a:solidFill>
              </a:rPr>
              <a:t>plates.</a:t>
            </a:r>
          </a:p>
          <a:p>
            <a:r>
              <a:rPr lang="en-US" dirty="0" smtClean="0"/>
              <a:t>Each sieve tube element contains fine cytoplasmic strands.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Through the sieve pores the cytoplasmic strands of one cell enter the next and become continuous with the strands.</a:t>
            </a:r>
          </a:p>
          <a:p>
            <a:r>
              <a:rPr lang="en-US" dirty="0" smtClean="0"/>
              <a:t>In </a:t>
            </a:r>
            <a:r>
              <a:rPr lang="en-US" dirty="0" smtClean="0">
                <a:solidFill>
                  <a:srgbClr val="00B0F0"/>
                </a:solidFill>
              </a:rPr>
              <a:t>dicot </a:t>
            </a:r>
            <a:r>
              <a:rPr lang="en-US" dirty="0" smtClean="0"/>
              <a:t>plants, sieve tubes contain a viscous and proteinaceous substance called slime.</a:t>
            </a:r>
          </a:p>
          <a:p>
            <a:r>
              <a:rPr lang="en-US" dirty="0" smtClean="0"/>
              <a:t>It accumulates in the sieve area called slime plug.</a:t>
            </a:r>
          </a:p>
          <a:p>
            <a:r>
              <a:rPr lang="en-US" dirty="0" smtClean="0"/>
              <a:t>When the cell is injured, this plug closes up the broken tip and thus prevents the exudation of the cell content.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SIEVE CELLS</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In gymnosperms and Pteridophytes ,true sievetube elements are absent.</a:t>
            </a:r>
          </a:p>
          <a:p>
            <a:r>
              <a:rPr lang="en-US" dirty="0" smtClean="0"/>
              <a:t>They have primitive and less specialised vascular cells, called </a:t>
            </a:r>
            <a:r>
              <a:rPr lang="en-US" dirty="0" smtClean="0">
                <a:solidFill>
                  <a:srgbClr val="0070C0"/>
                </a:solidFill>
              </a:rPr>
              <a:t>sieve cells</a:t>
            </a:r>
            <a:r>
              <a:rPr lang="en-US" dirty="0" smtClean="0"/>
              <a:t>.</a:t>
            </a:r>
          </a:p>
          <a:p>
            <a:r>
              <a:rPr lang="en-US" dirty="0" smtClean="0"/>
              <a:t>They corresponds to the tracheids of xylem.</a:t>
            </a:r>
          </a:p>
          <a:p>
            <a:r>
              <a:rPr lang="en-US" dirty="0" smtClean="0"/>
              <a:t>Sieve cells are long,narrow and spindle shaped cells which are longer and thinner than sieve tube elements.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They are not flanked by any companian cells and their sieve areas are relatively unspecialised and lateral.</a:t>
            </a:r>
          </a:p>
          <a:p>
            <a:r>
              <a:rPr lang="en-US" dirty="0" smtClean="0"/>
              <a:t>Sieve cells are mainly concerned with the translocation of sugars.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ieve Elements - an overview | ScienceDirect Topics"/>
          <p:cNvPicPr>
            <a:picLocks noGrp="1"/>
          </p:cNvPicPr>
          <p:nvPr>
            <p:ph idx="1"/>
          </p:nvPr>
        </p:nvPicPr>
        <p:blipFill>
          <a:blip r:embed="rId2"/>
          <a:srcRect/>
          <a:stretch>
            <a:fillRect/>
          </a:stretch>
        </p:blipFill>
        <p:spPr bwMode="auto">
          <a:xfrm>
            <a:off x="1436336" y="2034381"/>
            <a:ext cx="6271327" cy="36576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COMPANIAN CELLS</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t>These are small and thin walled parenchymatous cells seen closely associated with the sieve tube members of angiosperm phloem.</a:t>
            </a:r>
          </a:p>
          <a:p>
            <a:r>
              <a:rPr lang="en-US" dirty="0" smtClean="0"/>
              <a:t>In the primary phloem of herbaceous plants, there will be only a single long companian cell for each sieve tube element.</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the secondary phloem of woody plants, there will be numerous companian cells.</a:t>
            </a:r>
          </a:p>
          <a:p>
            <a:r>
              <a:rPr lang="en-US" dirty="0" smtClean="0"/>
              <a:t>Companian cells are absent in gymnosperms and Pteridophytes.</a:t>
            </a:r>
          </a:p>
          <a:p>
            <a:r>
              <a:rPr lang="en-US" dirty="0" smtClean="0"/>
              <a:t>Companian cells have dense cytoplasm, prominent nucleus, and all cell organelles.</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protoplast of a companian cell is continuous with the non nucleated protoplast of the adjacent sieve tube cell through plasmosdesmata.</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Phloem or bast is the chief food conducting tissue of vascular plants.</a:t>
            </a:r>
          </a:p>
          <a:p>
            <a:pPr>
              <a:buNone/>
            </a:pPr>
            <a:r>
              <a:rPr lang="en-US" dirty="0" smtClean="0"/>
              <a:t>It is concerned with the translocation of synthesised organic food from the centres of their production to the regions of their utilization.</a:t>
            </a:r>
          </a:p>
          <a:p>
            <a:pPr>
              <a:buNone/>
            </a:pPr>
            <a:r>
              <a:rPr lang="en-US" dirty="0" smtClean="0"/>
              <a:t>Phloem can be classified into primary phloem and secondary phloem.</a:t>
            </a:r>
          </a:p>
          <a:p>
            <a:pPr>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FUNCTIONS</a:t>
            </a:r>
            <a:endParaRPr lang="en-US" dirty="0">
              <a:solidFill>
                <a:srgbClr val="92D050"/>
              </a:solidFill>
            </a:endParaRPr>
          </a:p>
        </p:txBody>
      </p:sp>
      <p:sp>
        <p:nvSpPr>
          <p:cNvPr id="3" name="Content Placeholder 2"/>
          <p:cNvSpPr>
            <a:spLocks noGrp="1"/>
          </p:cNvSpPr>
          <p:nvPr>
            <p:ph idx="1"/>
          </p:nvPr>
        </p:nvSpPr>
        <p:spPr/>
        <p:txBody>
          <a:bodyPr/>
          <a:lstStyle/>
          <a:p>
            <a:r>
              <a:rPr lang="en-US" dirty="0" smtClean="0"/>
              <a:t>They supply the sieve tube elements metabolic products.</a:t>
            </a:r>
          </a:p>
          <a:p>
            <a:r>
              <a:rPr lang="en-US" dirty="0" smtClean="0"/>
              <a:t>Regulate the rate of flow along the sieve tube.</a:t>
            </a:r>
          </a:p>
          <a:p>
            <a:r>
              <a:rPr lang="en-US" dirty="0" smtClean="0"/>
              <a:t>The companian cells and its associated sieve tube element are sister cells formed by the unequal division of one and same procambial mother cells.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PHLOEM PARENCHYMA</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This is the parenchyma seen associated with the phloem of gymnosperms,pteridophytes and dicots.</a:t>
            </a:r>
          </a:p>
          <a:p>
            <a:r>
              <a:rPr lang="en-US" dirty="0" smtClean="0"/>
              <a:t>It is absent in the phloem of most monocots.</a:t>
            </a:r>
          </a:p>
          <a:p>
            <a:r>
              <a:rPr lang="en-US" dirty="0" smtClean="0"/>
              <a:t>Its cells are long and have cellulose cell wall.</a:t>
            </a:r>
          </a:p>
          <a:p>
            <a:r>
              <a:rPr lang="en-US" dirty="0" smtClean="0"/>
              <a:t>In active phloem parenchyma cells are functional.</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omplex permanent tissue : Phloem — lesson. Science CBSE, Class 9."/>
          <p:cNvPicPr>
            <a:picLocks noGrp="1"/>
          </p:cNvPicPr>
          <p:nvPr>
            <p:ph idx="1"/>
          </p:nvPr>
        </p:nvPicPr>
        <p:blipFill>
          <a:blip r:embed="rId2"/>
          <a:srcRect/>
          <a:stretch>
            <a:fillRect/>
          </a:stretch>
        </p:blipFill>
        <p:spPr bwMode="auto">
          <a:xfrm>
            <a:off x="2495260" y="2010310"/>
            <a:ext cx="4153480" cy="370574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When the activity of sieve tube </a:t>
            </a:r>
            <a:r>
              <a:rPr lang="en-US" dirty="0" err="1" smtClean="0"/>
              <a:t>ceases,they</a:t>
            </a:r>
            <a:r>
              <a:rPr lang="en-US" dirty="0" smtClean="0"/>
              <a:t> become lignified.</a:t>
            </a:r>
          </a:p>
          <a:p>
            <a:r>
              <a:rPr lang="en-US" dirty="0" smtClean="0"/>
              <a:t>There are two groups of parenchyma in secondary phloem vertical and horizontal.</a:t>
            </a:r>
          </a:p>
          <a:p>
            <a:r>
              <a:rPr lang="en-US" dirty="0" smtClean="0"/>
              <a:t>The former is formed of phloem parenchyma, and the latter is formed of phloem rays.</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lstStyle/>
          <a:p>
            <a:r>
              <a:rPr lang="en-US" dirty="0" smtClean="0"/>
              <a:t>It is mainly concerned with the storage of organic food materials,resins,tannins and also with the translocation of stored food.</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PHLOEM FIBRES</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Phloem fibres or bast fibres are the dead ,</a:t>
            </a:r>
            <a:r>
              <a:rPr lang="en-US" dirty="0" err="1" smtClean="0"/>
              <a:t>narow</a:t>
            </a:r>
            <a:r>
              <a:rPr lang="en-US" dirty="0" smtClean="0"/>
              <a:t> and elongated sclerenchyma cells of the secondary phloem.</a:t>
            </a:r>
          </a:p>
          <a:p>
            <a:r>
              <a:rPr lang="en-US" dirty="0" smtClean="0"/>
              <a:t>They are usually absent in primary phloem.</a:t>
            </a:r>
          </a:p>
          <a:p>
            <a:r>
              <a:rPr lang="en-US" dirty="0" smtClean="0"/>
              <a:t>Their lumen is narrow and walls are thick and lignified with simple pits.</a:t>
            </a:r>
          </a:p>
          <a:p>
            <a:r>
              <a:rPr lang="en-US" dirty="0" smtClean="0"/>
              <a:t>Phloem fibres give mechanical support and protection to soft tissues.</a:t>
            </a:r>
          </a:p>
          <a:p>
            <a:r>
              <a:rPr lang="en-US" dirty="0" smtClean="0"/>
              <a:t>The fibres of Jute, hemp and flax are used for making threads,ropes,etc.</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hloem : Sieve elements, Companion cells, Phloem parenchyma, Phloem fibres"/>
          <p:cNvPicPr>
            <a:picLocks noGrp="1"/>
          </p:cNvPicPr>
          <p:nvPr>
            <p:ph idx="1"/>
          </p:nvPr>
        </p:nvPicPr>
        <p:blipFill>
          <a:blip r:embed="rId2"/>
          <a:srcRect/>
          <a:stretch>
            <a:fillRect/>
          </a:stretch>
        </p:blipFill>
        <p:spPr bwMode="auto">
          <a:xfrm>
            <a:off x="762000" y="1720056"/>
            <a:ext cx="7620000" cy="42862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TRANSFER CELLS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These are the specialised cells,seen in association with leaf veins of leguminous plants .</a:t>
            </a:r>
          </a:p>
          <a:p>
            <a:r>
              <a:rPr lang="en-US" dirty="0" smtClean="0"/>
              <a:t>They are also seen in nectaries and salt glands.</a:t>
            </a:r>
          </a:p>
          <a:p>
            <a:r>
              <a:rPr lang="en-US" dirty="0" smtClean="0"/>
              <a:t>They are characterised by dense cytoplasm and ingrowths of the cell wall.</a:t>
            </a:r>
          </a:p>
          <a:p>
            <a:r>
              <a:rPr lang="en-US" dirty="0" smtClean="0"/>
              <a:t>They are mainly concerned with the collection and short-distance transport of metabolites.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TRANSFER CELLS</a:t>
            </a:r>
            <a:endParaRPr lang="en-US"/>
          </a:p>
        </p:txBody>
      </p:sp>
      <p:pic>
        <p:nvPicPr>
          <p:cNvPr id="4" name="Content Placeholder 3" descr="Xylem transfer cells, Xylem transfer cells The lateral transport of ions  from root, Biology"/>
          <p:cNvPicPr>
            <a:picLocks noGrp="1"/>
          </p:cNvPicPr>
          <p:nvPr>
            <p:ph idx="1"/>
          </p:nvPr>
        </p:nvPicPr>
        <p:blipFill>
          <a:blip r:embed="rId2"/>
          <a:srcRect/>
          <a:stretch>
            <a:fillRect/>
          </a:stretch>
        </p:blipFill>
        <p:spPr bwMode="auto">
          <a:xfrm>
            <a:off x="2590800" y="2590800"/>
            <a:ext cx="4343400" cy="3047999"/>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FUNCTIONS OF PHLOEM</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Translocation of organic nutrients such as simple sugars, complex carbohydrates, and amino acids.</a:t>
            </a:r>
          </a:p>
          <a:p>
            <a:r>
              <a:rPr lang="en-US" dirty="0" smtClean="0"/>
              <a:t>Phloem fibres provide mechanical support and elasticity.</a:t>
            </a:r>
          </a:p>
          <a:p>
            <a:r>
              <a:rPr lang="en-US" smtClean="0"/>
              <a:t>Storage </a:t>
            </a:r>
            <a:r>
              <a:rPr lang="en-US" dirty="0" smtClean="0"/>
              <a:t>of organic nutrients and other substances in phloem parenchyma.</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Primary phloem differentiates from procambium.</a:t>
            </a:r>
          </a:p>
          <a:p>
            <a:r>
              <a:rPr lang="en-US" dirty="0" smtClean="0"/>
              <a:t>Secondary phloem differentiates from vascular cambium during secondary growth.</a:t>
            </a:r>
          </a:p>
          <a:p>
            <a:r>
              <a:rPr lang="en-US" dirty="0" smtClean="0"/>
              <a:t>The first formed Phloem is called protophloem and the later formed metaphloem.</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GUMMOSIS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dirty="0" smtClean="0">
                <a:latin typeface="Times New Roman" pitchFamily="18" charset="0"/>
                <a:cs typeface="Times New Roman" pitchFamily="18" charset="0"/>
              </a:rPr>
              <a:t>This is the pathological condition characterized by the excessive production of gum in trees or shrubs.</a:t>
            </a:r>
          </a:p>
          <a:p>
            <a:pPr>
              <a:buNone/>
            </a:pPr>
            <a:r>
              <a:rPr lang="en-US" dirty="0" smtClean="0">
                <a:latin typeface="Times New Roman" pitchFamily="18" charset="0"/>
                <a:cs typeface="Times New Roman" pitchFamily="18" charset="0"/>
              </a:rPr>
              <a:t>It can be an abnormal phenomenon or a defective process caused by bacteria.</a:t>
            </a:r>
          </a:p>
          <a:p>
            <a:pPr>
              <a:buNone/>
            </a:pPr>
            <a:r>
              <a:rPr lang="en-US" dirty="0" smtClean="0">
                <a:latin typeface="Times New Roman" pitchFamily="18" charset="0"/>
                <a:cs typeface="Times New Roman" pitchFamily="18" charset="0"/>
              </a:rPr>
              <a:t>In it the cells dry out and cell walls undergo enzymatic breakdown to form gum.</a:t>
            </a:r>
            <a:endParaRPr lang="en-US"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latin typeface="Times New Roman" pitchFamily="18" charset="0"/>
                <a:cs typeface="Times New Roman" pitchFamily="18" charset="0"/>
              </a:rPr>
              <a:t>Gummosis is thought to result mainly from the breakdown of the organized cell wall materials into unorganized amorphous substances.</a:t>
            </a:r>
          </a:p>
          <a:p>
            <a:r>
              <a:rPr lang="en-US" dirty="0" smtClean="0">
                <a:latin typeface="Times New Roman" pitchFamily="18" charset="0"/>
                <a:cs typeface="Times New Roman" pitchFamily="18" charset="0"/>
              </a:rPr>
              <a:t>Starch may also be a source for gum formation.</a:t>
            </a:r>
          </a:p>
          <a:p>
            <a:r>
              <a:rPr lang="en-US" dirty="0" smtClean="0">
                <a:latin typeface="Times New Roman" pitchFamily="18" charset="0"/>
                <a:cs typeface="Times New Roman" pitchFamily="18" charset="0"/>
              </a:rPr>
              <a:t>In each cell the disintegration of the wall starts in the primary wall and proceeds towards the innermost lamella of the secondary cell wall. The cavity formed during this gets filled with gum.</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LACTIFEROUS TISSUE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latin typeface="Times New Roman" pitchFamily="18" charset="0"/>
                <a:cs typeface="Times New Roman" pitchFamily="18" charset="0"/>
              </a:rPr>
              <a:t>Lactiferous tissue or laticiferous tissue is the latex containing tissue.</a:t>
            </a:r>
          </a:p>
          <a:p>
            <a:r>
              <a:rPr lang="en-US" dirty="0" smtClean="0">
                <a:latin typeface="Times New Roman" pitchFamily="18" charset="0"/>
                <a:cs typeface="Times New Roman" pitchFamily="18" charset="0"/>
              </a:rPr>
              <a:t>It consists of a special kind of living cells concerned with the secretion and conduction of latex.</a:t>
            </a:r>
          </a:p>
          <a:p>
            <a:r>
              <a:rPr lang="en-US" dirty="0" smtClean="0">
                <a:latin typeface="Times New Roman" pitchFamily="18" charset="0"/>
                <a:cs typeface="Times New Roman" pitchFamily="18" charset="0"/>
              </a:rPr>
              <a:t>Latex is a viscous fluid which is an emulsion or suspension of proteins,sugars,enzymes,resins,tannins,terpenes,essential oils,waxes,alkaloids,malate and oxalate crystals,etc.</a:t>
            </a:r>
            <a:endParaRPr lang="en-US"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Latex is mostly milky white ,but in some plants it may be yellow ,reddish or </a:t>
            </a:r>
            <a:r>
              <a:rPr lang="en-US" dirty="0" err="1" smtClean="0">
                <a:latin typeface="Times New Roman" pitchFamily="18" charset="0"/>
                <a:cs typeface="Times New Roman" pitchFamily="18" charset="0"/>
              </a:rPr>
              <a:t>colourless</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Latex has great economic value since it yields the commercial rubber.</a:t>
            </a:r>
          </a:p>
          <a:p>
            <a:r>
              <a:rPr lang="en-US" dirty="0" smtClean="0">
                <a:latin typeface="Times New Roman" pitchFamily="18" charset="0"/>
                <a:cs typeface="Times New Roman" pitchFamily="18" charset="0"/>
              </a:rPr>
              <a:t>Laticiferous tissue may be formed by the fusion of cells to form vessels or by the elongation and branching of ceonocytic cells.</a:t>
            </a:r>
          </a:p>
          <a:p>
            <a:endParaRPr lang="en-US"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There are two kinds of lactiferous tissue, namely</a:t>
            </a:r>
          </a:p>
          <a:p>
            <a:r>
              <a:rPr lang="en-US" dirty="0" smtClean="0">
                <a:latin typeface="Times New Roman" pitchFamily="18" charset="0"/>
                <a:cs typeface="Times New Roman" pitchFamily="18" charset="0"/>
              </a:rPr>
              <a:t>1.Non articulated lactifers.</a:t>
            </a:r>
          </a:p>
          <a:p>
            <a:r>
              <a:rPr lang="en-US" dirty="0" smtClean="0">
                <a:latin typeface="Times New Roman" pitchFamily="18" charset="0"/>
                <a:cs typeface="Times New Roman" pitchFamily="18" charset="0"/>
              </a:rPr>
              <a:t>2.Articulated lactifers.</a:t>
            </a:r>
            <a:endParaRPr lang="en-US"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 ARTICULATED LACTIFERS</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Times New Roman" pitchFamily="18" charset="0"/>
                <a:cs typeface="Times New Roman" pitchFamily="18" charset="0"/>
              </a:rPr>
              <a:t>These are long tubular unbranched or branched living cells.</a:t>
            </a:r>
          </a:p>
          <a:p>
            <a:r>
              <a:rPr lang="en-US" dirty="0" smtClean="0">
                <a:latin typeface="Times New Roman" pitchFamily="18" charset="0"/>
                <a:cs typeface="Times New Roman" pitchFamily="18" charset="0"/>
              </a:rPr>
              <a:t>In the beginning they are uni nucleate,but later on they become siphon like and multinucleate or ceonocytic.</a:t>
            </a:r>
          </a:p>
          <a:p>
            <a:r>
              <a:rPr lang="en-US" dirty="0" smtClean="0">
                <a:latin typeface="Times New Roman" pitchFamily="18" charset="0"/>
                <a:cs typeface="Times New Roman" pitchFamily="18" charset="0"/>
              </a:rPr>
              <a:t>Each latex cell originates from a meristematic cell of the embryo.</a:t>
            </a:r>
          </a:p>
          <a:p>
            <a:r>
              <a:rPr lang="en-US" dirty="0" smtClean="0">
                <a:latin typeface="Times New Roman" pitchFamily="18" charset="0"/>
                <a:cs typeface="Times New Roman" pitchFamily="18" charset="0"/>
              </a:rPr>
              <a:t>Latex cells have cellulose cell wall and a thin lining of cytoplasm around a central vacuole.</a:t>
            </a:r>
          </a:p>
          <a:p>
            <a:endParaRPr lang="en-US"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Latex cells are found in plants of the families Apocyanaceae,Asclepiadaceae,Euphorbiaceae,etc.</a:t>
            </a:r>
          </a:p>
          <a:p>
            <a:r>
              <a:rPr lang="en-US" dirty="0" smtClean="0"/>
              <a:t>Examples-</a:t>
            </a:r>
            <a:r>
              <a:rPr lang="en-US" dirty="0" err="1" smtClean="0"/>
              <a:t>Nerium</a:t>
            </a:r>
            <a:r>
              <a:rPr lang="en-US" dirty="0" smtClean="0"/>
              <a:t> odorum,Cannabis sativa.</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ARTICULATED LATICIFERS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Articulated laticifers </a:t>
            </a:r>
            <a:r>
              <a:rPr lang="en-US" dirty="0" err="1" smtClean="0">
                <a:latin typeface="Times New Roman" pitchFamily="18" charset="0"/>
                <a:cs typeface="Times New Roman" pitchFamily="18" charset="0"/>
              </a:rPr>
              <a:t>arebformed</a:t>
            </a:r>
            <a:r>
              <a:rPr lang="en-US" dirty="0" smtClean="0">
                <a:latin typeface="Times New Roman" pitchFamily="18" charset="0"/>
                <a:cs typeface="Times New Roman" pitchFamily="18" charset="0"/>
              </a:rPr>
              <a:t> by the fusion of many cells.</a:t>
            </a:r>
          </a:p>
          <a:p>
            <a:r>
              <a:rPr lang="en-US" dirty="0" smtClean="0">
                <a:latin typeface="Times New Roman" pitchFamily="18" charset="0"/>
                <a:cs typeface="Times New Roman" pitchFamily="18" charset="0"/>
              </a:rPr>
              <a:t>These are usually </a:t>
            </a:r>
            <a:r>
              <a:rPr lang="en-US" dirty="0" err="1" smtClean="0">
                <a:latin typeface="Times New Roman" pitchFamily="18" charset="0"/>
                <a:cs typeface="Times New Roman" pitchFamily="18" charset="0"/>
              </a:rPr>
              <a:t>branchedand</a:t>
            </a:r>
            <a:r>
              <a:rPr lang="en-US" dirty="0" smtClean="0">
                <a:latin typeface="Times New Roman" pitchFamily="18" charset="0"/>
                <a:cs typeface="Times New Roman" pitchFamily="18" charset="0"/>
              </a:rPr>
              <a:t> resemble non articulated laticifers in structure.</a:t>
            </a:r>
          </a:p>
          <a:p>
            <a:r>
              <a:rPr lang="en-US" dirty="0" smtClean="0">
                <a:latin typeface="Times New Roman" pitchFamily="18" charset="0"/>
                <a:cs typeface="Times New Roman" pitchFamily="18" charset="0"/>
              </a:rPr>
              <a:t>But they differ from latex cells in that vessels are elongated and are joined end to end.</a:t>
            </a:r>
          </a:p>
          <a:p>
            <a:r>
              <a:rPr lang="en-US" dirty="0" smtClean="0">
                <a:latin typeface="Times New Roman" pitchFamily="18" charset="0"/>
                <a:cs typeface="Times New Roman" pitchFamily="18" charset="0"/>
              </a:rPr>
              <a:t>At these junctions, their end walls dissolve.</a:t>
            </a:r>
          </a:p>
          <a:p>
            <a:endParaRPr lang="en-US"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Articulated laticifers are multicellular and ceonocytic.</a:t>
            </a:r>
          </a:p>
          <a:p>
            <a:r>
              <a:rPr lang="en-US" dirty="0" smtClean="0">
                <a:latin typeface="Times New Roman" pitchFamily="18" charset="0"/>
                <a:cs typeface="Times New Roman" pitchFamily="18" charset="0"/>
              </a:rPr>
              <a:t>Examples-</a:t>
            </a:r>
            <a:r>
              <a:rPr lang="en-US" dirty="0" err="1" smtClean="0">
                <a:latin typeface="Times New Roman" pitchFamily="18" charset="0"/>
                <a:cs typeface="Times New Roman" pitchFamily="18" charset="0"/>
              </a:rPr>
              <a:t>Argemone</a:t>
            </a:r>
            <a:r>
              <a:rPr lang="en-US" dirty="0" smtClean="0">
                <a:latin typeface="Times New Roman" pitchFamily="18" charset="0"/>
                <a:cs typeface="Times New Roman" pitchFamily="18" charset="0"/>
              </a:rPr>
              <a:t> maxicana,Hevea,Manihot,etc.</a:t>
            </a:r>
            <a:endParaRPr lang="en-US"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1.Stores water in xerophytic plants.</a:t>
            </a:r>
          </a:p>
          <a:p>
            <a:r>
              <a:rPr lang="en-US" dirty="0" smtClean="0">
                <a:latin typeface="Times New Roman" pitchFamily="18" charset="0"/>
                <a:cs typeface="Times New Roman" pitchFamily="18" charset="0"/>
              </a:rPr>
              <a:t>2.Stores food reserves.</a:t>
            </a:r>
          </a:p>
          <a:p>
            <a:r>
              <a:rPr lang="en-US" dirty="0" smtClean="0">
                <a:latin typeface="Times New Roman" pitchFamily="18" charset="0"/>
                <a:cs typeface="Times New Roman" pitchFamily="18" charset="0"/>
              </a:rPr>
              <a:t>3.Protects the plants against grazing.</a:t>
            </a:r>
          </a:p>
          <a:p>
            <a:r>
              <a:rPr lang="en-US" dirty="0" smtClean="0">
                <a:latin typeface="Times New Roman" pitchFamily="18" charset="0"/>
                <a:cs typeface="Times New Roman" pitchFamily="18" charset="0"/>
              </a:rPr>
              <a:t>4.Secretes commercially important rubber in rubber plants.</a:t>
            </a:r>
            <a:endParaRPr lang="en-US"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PHLOEM</a:t>
            </a:r>
            <a:endParaRPr lang="en-US" dirty="0"/>
          </a:p>
        </p:txBody>
      </p:sp>
      <p:sp>
        <p:nvSpPr>
          <p:cNvPr id="3" name="Content Placeholder 2"/>
          <p:cNvSpPr>
            <a:spLocks noGrp="1"/>
          </p:cNvSpPr>
          <p:nvPr>
            <p:ph idx="1"/>
          </p:nvPr>
        </p:nvSpPr>
        <p:spPr/>
        <p:txBody>
          <a:bodyPr/>
          <a:lstStyle/>
          <a:p>
            <a:r>
              <a:rPr lang="en-US" dirty="0" smtClean="0"/>
              <a:t>Phloem is composed of four different kinds of cells.</a:t>
            </a:r>
          </a:p>
          <a:p>
            <a:r>
              <a:rPr lang="en-US" dirty="0" smtClean="0">
                <a:solidFill>
                  <a:srgbClr val="7030A0"/>
                </a:solidFill>
              </a:rPr>
              <a:t>1.Sieve elements.</a:t>
            </a:r>
          </a:p>
          <a:p>
            <a:r>
              <a:rPr lang="en-US" dirty="0" smtClean="0">
                <a:solidFill>
                  <a:srgbClr val="7030A0"/>
                </a:solidFill>
              </a:rPr>
              <a:t>2.Companion cells.</a:t>
            </a:r>
          </a:p>
          <a:p>
            <a:r>
              <a:rPr lang="en-US" dirty="0" smtClean="0">
                <a:solidFill>
                  <a:srgbClr val="7030A0"/>
                </a:solidFill>
              </a:rPr>
              <a:t>3.Phloem parenchyma.</a:t>
            </a:r>
          </a:p>
          <a:p>
            <a:r>
              <a:rPr lang="en-US" dirty="0" smtClean="0">
                <a:solidFill>
                  <a:srgbClr val="7030A0"/>
                </a:solidFill>
              </a:rPr>
              <a:t>4.Phloem fibres</a:t>
            </a:r>
            <a:r>
              <a:rPr lang="en-US" dirty="0" smtClean="0"/>
              <a:t>.</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LACTIFEROUS TISSUE</a:t>
            </a:r>
            <a:endParaRPr lang="en-US" dirty="0"/>
          </a:p>
        </p:txBody>
      </p:sp>
      <p:pic>
        <p:nvPicPr>
          <p:cNvPr id="4" name="Content Placeholder 3" descr="Laticferous"/>
          <p:cNvPicPr>
            <a:picLocks noGrp="1"/>
          </p:cNvPicPr>
          <p:nvPr>
            <p:ph idx="1"/>
          </p:nvPr>
        </p:nvPicPr>
        <p:blipFill>
          <a:blip r:embed="rId2"/>
          <a:srcRect/>
          <a:stretch>
            <a:fillRect/>
          </a:stretch>
        </p:blipFill>
        <p:spPr bwMode="auto">
          <a:xfrm>
            <a:off x="2141220" y="2038191"/>
            <a:ext cx="4861560" cy="364998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Companion cells are absent in Pteridophytes and gymnosperms.</a:t>
            </a:r>
          </a:p>
          <a:p>
            <a:r>
              <a:rPr lang="en-US" dirty="0" smtClean="0"/>
              <a:t>Phloem fibres are absent in the primary phloem of many angiosperms.</a:t>
            </a:r>
          </a:p>
          <a:p>
            <a:r>
              <a:rPr lang="en-US" dirty="0" smtClean="0"/>
              <a:t>In some plants, a fifth kind of cell, called </a:t>
            </a:r>
            <a:r>
              <a:rPr lang="en-US" dirty="0" smtClean="0">
                <a:solidFill>
                  <a:srgbClr val="00B050"/>
                </a:solidFill>
              </a:rPr>
              <a:t>transfer cells </a:t>
            </a:r>
            <a:r>
              <a:rPr lang="en-US" dirty="0" smtClean="0"/>
              <a:t>may also be present.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SIEVE ELEMENTS</a:t>
            </a:r>
            <a:endParaRPr lang="en-US" dirty="0">
              <a:solidFill>
                <a:srgbClr val="0070C0"/>
              </a:solidFill>
            </a:endParaRPr>
          </a:p>
        </p:txBody>
      </p:sp>
      <p:sp>
        <p:nvSpPr>
          <p:cNvPr id="3" name="Content Placeholder 2"/>
          <p:cNvSpPr>
            <a:spLocks noGrp="1"/>
          </p:cNvSpPr>
          <p:nvPr>
            <p:ph idx="1"/>
          </p:nvPr>
        </p:nvSpPr>
        <p:spPr/>
        <p:txBody>
          <a:bodyPr>
            <a:normAutofit lnSpcReduction="10000"/>
          </a:bodyPr>
          <a:lstStyle/>
          <a:p>
            <a:r>
              <a:rPr lang="en-US" dirty="0" smtClean="0"/>
              <a:t>These are the food transporting cells of vascular plants.</a:t>
            </a:r>
          </a:p>
          <a:p>
            <a:r>
              <a:rPr lang="en-US" dirty="0" smtClean="0"/>
              <a:t>They include sieve tube elements or sieve members and sieve cells.</a:t>
            </a:r>
          </a:p>
          <a:p>
            <a:r>
              <a:rPr lang="en-US" dirty="0" smtClean="0"/>
              <a:t>Sieve cells are relatively less specialised and they are found in gymnosperms and Pteridophytes.</a:t>
            </a:r>
          </a:p>
          <a:p>
            <a:r>
              <a:rPr lang="en-US" dirty="0" smtClean="0"/>
              <a:t>Sieve tubes are more specialised and they are found in angiosperms.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SIEVE TUBE ELEMENTS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They are relatively advanced type of phloem cells found in angiosperms.</a:t>
            </a:r>
          </a:p>
          <a:p>
            <a:r>
              <a:rPr lang="en-US" dirty="0" smtClean="0"/>
              <a:t>Mature sieve tube elements are long, tubular and non-nucleated cells with non lignified secondary wall and terminal sieve plate.</a:t>
            </a:r>
          </a:p>
          <a:p>
            <a:r>
              <a:rPr lang="en-US" dirty="0" smtClean="0"/>
              <a:t>Their protoplast is devoid of nucleus,ER,mitochondria,plastids and other organelles.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On one side of the sievetube  cell there will be one or more companian cells.</a:t>
            </a:r>
          </a:p>
          <a:p>
            <a:endParaRPr lang="en-US" dirty="0"/>
          </a:p>
        </p:txBody>
      </p:sp>
      <p:pic>
        <p:nvPicPr>
          <p:cNvPr id="4" name="Picture 3" descr="10 Difference Between Sieve Tubes And Companion Cells - Viva Differences"/>
          <p:cNvPicPr/>
          <p:nvPr/>
        </p:nvPicPr>
        <p:blipFill>
          <a:blip r:embed="rId2"/>
          <a:srcRect/>
          <a:stretch>
            <a:fillRect/>
          </a:stretch>
        </p:blipFill>
        <p:spPr bwMode="auto">
          <a:xfrm>
            <a:off x="1905000" y="2819400"/>
            <a:ext cx="5638800" cy="304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Sieve tube members are arranged end to end forming several tubular columns called sieve tubes.</a:t>
            </a:r>
          </a:p>
          <a:p>
            <a:r>
              <a:rPr lang="en-US" dirty="0" smtClean="0"/>
              <a:t>These correspond to the xylem vessels.</a:t>
            </a:r>
          </a:p>
          <a:p>
            <a:r>
              <a:rPr lang="en-US" dirty="0" smtClean="0"/>
              <a:t>The end wall or crosswall between adjacent cells is an oblique and porous plate called </a:t>
            </a:r>
            <a:r>
              <a:rPr lang="en-US" dirty="0" smtClean="0">
                <a:solidFill>
                  <a:srgbClr val="00B0F0"/>
                </a:solidFill>
              </a:rPr>
              <a:t>sieve plate</a:t>
            </a:r>
            <a:r>
              <a:rPr lang="en-US" dirty="0" smtClean="0"/>
              <a:t>.</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TotalTime>
  <Words>1312</Words>
  <Application>Microsoft Office PowerPoint</Application>
  <PresentationFormat>On-screen Show (4:3)</PresentationFormat>
  <Paragraphs>121</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PHLOEM</vt:lpstr>
      <vt:lpstr>Slide 2</vt:lpstr>
      <vt:lpstr>Slide 3</vt:lpstr>
      <vt:lpstr>PHLOEM</vt:lpstr>
      <vt:lpstr>Slide 5</vt:lpstr>
      <vt:lpstr>SIEVE ELEMENTS</vt:lpstr>
      <vt:lpstr>SIEVE TUBE ELEMENTS</vt:lpstr>
      <vt:lpstr>Slide 8</vt:lpstr>
      <vt:lpstr>Slide 9</vt:lpstr>
      <vt:lpstr>Slide 10</vt:lpstr>
      <vt:lpstr>SIEVE PLATE</vt:lpstr>
      <vt:lpstr>Slide 12</vt:lpstr>
      <vt:lpstr>Slide 13</vt:lpstr>
      <vt:lpstr>SIEVE CELLS</vt:lpstr>
      <vt:lpstr>Slide 15</vt:lpstr>
      <vt:lpstr>Slide 16</vt:lpstr>
      <vt:lpstr>COMPANIAN CELLS</vt:lpstr>
      <vt:lpstr>Slide 18</vt:lpstr>
      <vt:lpstr>Slide 19</vt:lpstr>
      <vt:lpstr>FUNCTIONS</vt:lpstr>
      <vt:lpstr>PHLOEM PARENCHYMA</vt:lpstr>
      <vt:lpstr>Slide 22</vt:lpstr>
      <vt:lpstr>Slide 23</vt:lpstr>
      <vt:lpstr>FUNCTIONS</vt:lpstr>
      <vt:lpstr>PHLOEM FIBRES</vt:lpstr>
      <vt:lpstr>Slide 26</vt:lpstr>
      <vt:lpstr>TRANSFER CELLS</vt:lpstr>
      <vt:lpstr>TRANSFER CELLS</vt:lpstr>
      <vt:lpstr>FUNCTIONS OF PHLOEM</vt:lpstr>
      <vt:lpstr>GUMMOSIS</vt:lpstr>
      <vt:lpstr>Slide 31</vt:lpstr>
      <vt:lpstr>LACTIFEROUS TISSUE</vt:lpstr>
      <vt:lpstr>Slide 33</vt:lpstr>
      <vt:lpstr>Slide 34</vt:lpstr>
      <vt:lpstr>NON ARTICULATED LACTIFERS</vt:lpstr>
      <vt:lpstr>Slide 36</vt:lpstr>
      <vt:lpstr>ARTICULATED LATICIFERS</vt:lpstr>
      <vt:lpstr>Slide 38</vt:lpstr>
      <vt:lpstr>FUNCTIONS</vt:lpstr>
      <vt:lpstr>LACTIFEROUS TISSUE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Jipcy Mol.P</dc:creator>
  <cp:lastModifiedBy>Jipcy Mol.P</cp:lastModifiedBy>
  <cp:revision>129</cp:revision>
  <dcterms:created xsi:type="dcterms:W3CDTF">2006-08-16T00:00:00Z</dcterms:created>
  <dcterms:modified xsi:type="dcterms:W3CDTF">2021-12-14T16:59:55Z</dcterms:modified>
</cp:coreProperties>
</file>